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sldIdLst>
    <p:sldId id="266" r:id="rId3"/>
    <p:sldId id="276" r:id="rId4"/>
    <p:sldId id="277" r:id="rId5"/>
    <p:sldId id="278" r:id="rId6"/>
    <p:sldId id="279" r:id="rId7"/>
    <p:sldId id="280" r:id="rId8"/>
    <p:sldId id="281" r:id="rId9"/>
    <p:sldId id="283" r:id="rId10"/>
    <p:sldId id="259" r:id="rId11"/>
    <p:sldId id="261" r:id="rId12"/>
    <p:sldId id="275" r:id="rId13"/>
    <p:sldId id="272" r:id="rId14"/>
    <p:sldId id="265" r:id="rId15"/>
    <p:sldId id="268" r:id="rId16"/>
    <p:sldId id="267" r:id="rId17"/>
    <p:sldId id="269" r:id="rId18"/>
    <p:sldId id="270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7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E8B91-52E1-4CA1-9F96-E6C80CF9A697}" type="datetimeFigureOut">
              <a:rPr lang="en-US">
                <a:solidFill>
                  <a:srgbClr val="073E87"/>
                </a:solidFill>
              </a:rPr>
              <a:pPr>
                <a:defRPr/>
              </a:pPr>
              <a:t>10/7/2025</a:t>
            </a:fld>
            <a:endParaRPr lang="en-US" sz="1600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04127-8EBF-458B-A2EB-B0D612B0F236}" type="slidenum">
              <a:rPr lang="en-US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778571"/>
      </p:ext>
    </p:extLst>
  </p:cSld>
  <p:clrMapOvr>
    <a:masterClrMapping/>
  </p:clrMapOvr>
  <p:transition>
    <p:pull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C47E3-0AA7-493D-9037-FF6D59B74351}" type="datetimeFigureOut">
              <a:rPr lang="en-US">
                <a:solidFill>
                  <a:srgbClr val="073E87"/>
                </a:solidFill>
              </a:rPr>
              <a:pPr>
                <a:defRPr/>
              </a:pPr>
              <a:t>10/7/2025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ED277-A855-4634-BC1C-4073A7AD7966}" type="slidenum">
              <a:rPr lang="en-US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842172"/>
      </p:ext>
    </p:extLst>
  </p:cSld>
  <p:clrMapOvr>
    <a:masterClrMapping/>
  </p:clrMapOvr>
  <p:transition>
    <p:pull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3D362-2390-492F-BB0C-A7EF5CDB9B2B}" type="datetimeFigureOut">
              <a:rPr lang="en-US">
                <a:solidFill>
                  <a:srgbClr val="073E87"/>
                </a:solidFill>
              </a:rPr>
              <a:pPr>
                <a:defRPr/>
              </a:pPr>
              <a:t>10/7/2025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0D453-C93D-4118-82A3-0E5464DC9F25}" type="slidenum">
              <a:rPr lang="en-US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786986"/>
      </p:ext>
    </p:extLst>
  </p:cSld>
  <p:clrMapOvr>
    <a:masterClrMapping/>
  </p:clrMapOvr>
  <p:transition>
    <p:pull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C398B-5C05-4DF5-AD75-24DA20BC4469}" type="datetimeFigureOut">
              <a:rPr lang="en-US">
                <a:solidFill>
                  <a:srgbClr val="073E87"/>
                </a:solidFill>
              </a:rPr>
              <a:pPr>
                <a:defRPr/>
              </a:pPr>
              <a:t>10/7/2025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1631A-66F7-4E02-B79E-772948DCC27B}" type="slidenum">
              <a:rPr lang="en-US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097004"/>
      </p:ext>
    </p:extLst>
  </p:cSld>
  <p:clrMapOvr>
    <a:masterClrMapping/>
  </p:clrMapOvr>
  <p:transition>
    <p:pull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5470C-8353-43F3-8E19-1127441BE60C}" type="datetimeFigureOut">
              <a:rPr lang="en-US">
                <a:solidFill>
                  <a:srgbClr val="073E87"/>
                </a:solidFill>
              </a:rPr>
              <a:pPr>
                <a:defRPr/>
              </a:pPr>
              <a:t>10/7/2025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2E453-24DF-4F2C-9914-8FF68D032EBD}" type="slidenum">
              <a:rPr lang="en-US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966345"/>
      </p:ext>
    </p:extLst>
  </p:cSld>
  <p:clrMapOvr>
    <a:masterClrMapping/>
  </p:clrMapOvr>
  <p:transition>
    <p:pull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74ADC-04DA-467F-AD4B-A5CE7A24F01A}" type="datetimeFigureOut">
              <a:rPr lang="en-US">
                <a:solidFill>
                  <a:srgbClr val="073E87"/>
                </a:solidFill>
              </a:rPr>
              <a:pPr>
                <a:defRPr/>
              </a:pPr>
              <a:t>10/7/2025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30F7-14B8-43C9-93F0-91228B901F44}" type="slidenum">
              <a:rPr lang="en-US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624815"/>
      </p:ext>
    </p:extLst>
  </p:cSld>
  <p:clrMapOvr>
    <a:masterClrMapping/>
  </p:clrMapOvr>
  <p:transition>
    <p:pull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8364B-B80C-4837-93E1-DBE9F376FF20}" type="datetimeFigureOut">
              <a:rPr lang="en-US">
                <a:solidFill>
                  <a:srgbClr val="073E87"/>
                </a:solidFill>
              </a:rPr>
              <a:pPr>
                <a:defRPr/>
              </a:pPr>
              <a:t>10/7/2025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4503D-B39B-427E-A482-FBB385BA70AF}" type="slidenum">
              <a:rPr lang="en-US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2551"/>
      </p:ext>
    </p:extLst>
  </p:cSld>
  <p:clrMapOvr>
    <a:masterClrMapping/>
  </p:clrMapOvr>
  <p:transition>
    <p:pull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6F1E5-43B7-4D72-B431-8C35F9D0704B}" type="datetimeFigureOut">
              <a:rPr lang="en-US">
                <a:solidFill>
                  <a:srgbClr val="073E87"/>
                </a:solidFill>
              </a:rPr>
              <a:pPr>
                <a:defRPr/>
              </a:pPr>
              <a:t>10/7/2025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FE910-C6E3-4A29-8FBC-E3F14DF8AF29}" type="slidenum">
              <a:rPr lang="en-US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713396"/>
      </p:ext>
    </p:extLst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2AB4A-A867-40DE-ADF5-EF3BDA17B3BE}" type="datetimeFigureOut">
              <a:rPr lang="en-US">
                <a:solidFill>
                  <a:srgbClr val="073E87"/>
                </a:solidFill>
              </a:rPr>
              <a:pPr>
                <a:defRPr/>
              </a:pPr>
              <a:t>10/7/2025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4A713-04DC-4529-B384-189ECD5471B2}" type="slidenum">
              <a:rPr lang="en-US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573445"/>
      </p:ext>
    </p:extLst>
  </p:cSld>
  <p:clrMapOvr>
    <a:masterClrMapping/>
  </p:clrMapOvr>
  <p:transition>
    <p:pull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6FBB9-2EF8-4DCF-A1C8-448E5C806480}" type="datetimeFigureOut">
              <a:rPr lang="en-US">
                <a:solidFill>
                  <a:srgbClr val="073E87"/>
                </a:solidFill>
              </a:rPr>
              <a:pPr>
                <a:defRPr/>
              </a:pPr>
              <a:t>10/7/2025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6D90-9069-4F13-B42F-1A72F504169A}" type="slidenum">
              <a:rPr lang="en-US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437783"/>
      </p:ext>
    </p:extLst>
  </p:cSld>
  <p:clrMapOvr>
    <a:masterClrMapping/>
  </p:clrMapOvr>
  <p:transition>
    <p:pull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A2F10-E294-40DB-8805-06613284F332}" type="datetimeFigureOut">
              <a:rPr lang="en-US">
                <a:solidFill>
                  <a:srgbClr val="073E87"/>
                </a:solidFill>
              </a:rPr>
              <a:pPr>
                <a:defRPr/>
              </a:pPr>
              <a:t>10/7/2025</a:t>
            </a:fld>
            <a:endParaRPr lang="en-US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BAD3F-7464-4A40-B8E7-CB4907BC3F04}" type="slidenum">
              <a:rPr lang="en-US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025737"/>
      </p:ext>
    </p:extLst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075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308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08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08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08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3085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307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mtClean="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1BFAC1-17DB-4F6F-89C5-7719E677A720}" type="datetimeFigureOut">
              <a:rPr lang="en-US">
                <a:solidFill>
                  <a:srgbClr val="073E87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10/7/2025</a:t>
            </a:fld>
            <a:endParaRPr lang="en-US" sz="1400" dirty="0">
              <a:solidFill>
                <a:srgbClr val="073E87"/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73E87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smtClean="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7BBCA3-6032-48CD-BFD0-BE8445706106}" type="slidenum">
              <a:rPr lang="en-US">
                <a:solidFill>
                  <a:srgbClr val="073E87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600" dirty="0">
              <a:solidFill>
                <a:srgbClr val="073E87"/>
              </a:solidFill>
              <a:latin typeface="Arial" charset="0"/>
            </a:endParaRPr>
          </a:p>
        </p:txBody>
      </p:sp>
      <p:sp>
        <p:nvSpPr>
          <p:cNvPr id="308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8562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pull dir="r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35050" y="620713"/>
            <a:ext cx="7286625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ООП ДО МБДОУ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Большеныртинский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«Милэшкэй»,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разработана в соответствии с федеральным государственным образовательным стандартом дошкольного образования и федеральной образовательной программой дошкольного образования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131840" y="692696"/>
            <a:ext cx="2808313" cy="151216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23528" y="2856604"/>
            <a:ext cx="2376264" cy="158050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6660232" y="2823192"/>
            <a:ext cx="2304256" cy="144016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99592" y="4841680"/>
            <a:ext cx="2736304" cy="153964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724128" y="4841680"/>
            <a:ext cx="2664296" cy="144016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удожественно- эстетическое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2551837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ПРОГРАММЫ ОБЕСПЕЧИВАЕТ РАЗВИТИЕ ЛИЧНОСТИ, МОТИВАЦИИ И СПОСОБНОСТИ ДЕТЕЙ И ОХВАТЫВАЕТ СЛЕДУЮЩИЕ ОБРАЗОВАТЕЛЬНЫЕ ОБЛАСТИ:</a:t>
            </a:r>
            <a:endParaRPr lang="ru-RU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5" y="-6768470"/>
            <a:ext cx="8280920" cy="1317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I. Целевой раздел образовательной программы.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1.1.Пояснительная записка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1.1.1. Цели и задачи реализации Программы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1.1.2 Принципы и подходы к формированию Программы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1.2.Планируемые результаты освоения Программы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 Содержательный раздел программы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1.Описание образовательной деятельности в соответствии с направлениями развития ребенка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1.1. Образовательная область «Физическое развитие»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1.2. Образовательная область «Социально-коммуникативное развитие»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1.3. Образовательная область «Развитие речи»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1.4. Образовательная область «Познавательное развитие»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1.5. Образовательная область «Художественно-эстетическое развитие»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Описание вариативных форм, способов, методов и средств реализации Программы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III. Организационный раздел.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1. Материально-техническое обеспечение программы.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2. Организация режима пребывания детей в образовательном учреждении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3. Особенности традиционных событий, праздников, мероприятий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4.Организация развивающей предметно-пространственной среды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404664"/>
            <a:ext cx="489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СТРУКТУРА ПРОГРАММЫ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844824"/>
            <a:ext cx="74888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Определяет ценностное пространство, научные основы, принципы, цели и задачи ее реализации, планируемые результаты ее освоения в виде целостных ориентиров в соответствии с требованиями ФГОС ДО и социальным заказом родителей и общества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764704"/>
            <a:ext cx="51125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Целевой  раздел ООП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95536" y="834023"/>
            <a:ext cx="8496944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Содержательный раздел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395536" y="1772816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ПРЕДСТАВЛЯЕТ ОПИСАНИЕ ОБРАЗОВАТЕЛЬНОЙ ДЕЯТЕЛЬНОСТИ В СООТВЕТСТВИИ  С НАПРАВЛЕНИЯМИ РАЗВИТИЯ РЕБЕНКА, СПОСОБЫ И НАПРАВЛЕНИЯ ДЕТСКОЙ ИНИЦИАТИВЫ. ОСОБЕННОСТИ ВЗАИМОДЕЙСТВИЯ ПЕДАГОГИЧЕСКОГО КОЛЛЕКТИВА С СЕМЬЯМИ ВОСПИТАННИКОВ. ДАННАЯ ЧАСТЬ ПРОГРАММЫ УЧИТЫВАЕТ ОБРАЗОВАТЕЛЬНЫЕ ПОТРЕБНОСТИ, ИНТЕРЕСЫ И МОТИВЫ ДЕТЕЙ, ИХ СЕМЕЙ И ПЕДАГОГОВ . </a:t>
            </a:r>
            <a:endParaRPr lang="ru-RU" sz="2400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136339"/>
            <a:ext cx="74168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встречи-знакомства;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посещение семей;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анкетирование;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информирование;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родительские собрания;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выставок детского творчества;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общение по электронной почте, на сайте МБДОУ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052737"/>
            <a:ext cx="75608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ФОРМЫ ВЗАИМОДЕЙСТВИЯ С СЕМЬЯМИ: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646284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Организационный раздел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программы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позитивная социализация и всестороннее развитие ребенка раннего и дошкольного возраста в адекватных его возрасту детских видах деятельности.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обеспечение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 ГРУППОВЫЕ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00808"/>
            <a:ext cx="79208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ОЗДОРОВИТЕЛЬНЫЕ ПРОГУЛКИ;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ФИЗКУЛЬТУРНЫЕ ДОСУГИ  (ПРОВОДЯТСЯ 1-2 РАЗА В МЕСЯЦ);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СПОРТИВНЫЕ ПРАЗДНИКИ  (ПРОВОДЯТСЯ 2-3 РАЗА В ГОД);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СОРЕВНОВАНИЯ;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ДНИ ЗДОРОВЬЯ;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ТЕМАТИЧЕСКИЕ ДОСУГИ;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ПРАЗДНИКИ;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СМОТРЫ И КОНКУРСЫ;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ЭКСКУРСИИ.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620689"/>
            <a:ext cx="80648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ООП МБДОУ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Большеныртинский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 «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Милэшкэй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Сабинского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 района РТ»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132856"/>
            <a:ext cx="74888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ДО, логично и содержательно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разработанная, способствует эффективной организации и планированию образовательного процесса в ДОО и успешной реализации требований ФГОС ДО.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2708920"/>
            <a:ext cx="58287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15913" y="476250"/>
            <a:ext cx="8353425" cy="622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Основная образовательная программа муниципального бюджетного дошкольного образовательного учреждения «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Большеныртинский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сад 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«Милэшкэй» 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Сабинского муниципального района Республики Татарстан»</a:t>
            </a: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15000"/>
              </a:lnSpc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разработана в соответствии с нормативными документами РФ и РТ: </a:t>
            </a:r>
            <a:endParaRPr lang="ru-RU" altLang="ru-RU" sz="1600" b="1" dirty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Font typeface="Times New Roman" pitchFamily="18" charset="0"/>
              <a:buChar char="‒"/>
            </a:pPr>
            <a:r>
              <a:rPr lang="ru-RU" sz="1600" dirty="0">
                <a:solidFill>
                  <a:srgbClr val="00000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года»;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Bef>
                <a:spcPts val="463"/>
              </a:spcBef>
              <a:buFont typeface="Times New Roman" pitchFamily="18" charset="0"/>
              <a:buChar char="‒"/>
            </a:pPr>
            <a:r>
              <a:rPr lang="ru-RU" sz="1600" dirty="0">
                <a:solidFill>
                  <a:srgbClr val="00000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Указ Президента Российской Федерации от 21 июля 2020 г. № 474 «О национальных целях развития Российской Федерации на период до 2030 года»;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Font typeface="Times New Roman" pitchFamily="18" charset="0"/>
              <a:buChar char="‒"/>
            </a:pPr>
            <a:r>
              <a:rPr lang="ru-RU" sz="1600" dirty="0">
                <a:solidFill>
                  <a:srgbClr val="00000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Font typeface="Times New Roman" pitchFamily="18" charset="0"/>
              <a:buChar char="‒"/>
            </a:pPr>
            <a:r>
              <a:rPr lang="ru-RU" sz="1600" dirty="0">
                <a:solidFill>
                  <a:srgbClr val="00000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29 декабря 2012 г. № 273-ФЗ «Об образовании в Российской Федерации»;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Font typeface="Times New Roman" pitchFamily="18" charset="0"/>
              <a:buChar char="‒"/>
            </a:pPr>
            <a:r>
              <a:rPr lang="ru-RU" sz="1600" dirty="0">
                <a:solidFill>
                  <a:srgbClr val="00000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31 июля 2020 г. № 304-ФЗ «О внесении изменений в Федеральный закон «Об образовании в Российской Федерации» по вопросам воспитания обучающихся»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Font typeface="Times New Roman" pitchFamily="18" charset="0"/>
              <a:buChar char="‒"/>
            </a:pPr>
            <a:r>
              <a:rPr lang="ru-RU" sz="1600" dirty="0">
                <a:solidFill>
                  <a:srgbClr val="00000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24 сентября 2022 г. № 371-ФЗ «О внесении изменений в Федеральный закон «Об образовании в Российской Федерации» и статью 1 Федерального закона «Об обязательных требованиях в Российской Федерации»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Font typeface="Times New Roman" pitchFamily="18" charset="0"/>
              <a:buChar char="‒"/>
            </a:pPr>
            <a:r>
              <a:rPr lang="ru-RU" sz="1600" dirty="0">
                <a:solidFill>
                  <a:srgbClr val="00000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распоряжение Правительства Российской Федерации от 29 мая 2015 г. №   999-р «Об утверждении Стратегии развития воспитания в Российской Федерации на период до 2025 года»;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490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827088" y="549275"/>
            <a:ext cx="7777162" cy="563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 eaLnBrk="0" hangingPunct="0">
              <a:lnSpc>
                <a:spcPct val="115000"/>
              </a:lnSpc>
              <a:spcBef>
                <a:spcPct val="20000"/>
              </a:spcBef>
              <a:buClr>
                <a:srgbClr val="94C600"/>
              </a:buClr>
              <a:buSzPct val="100000"/>
              <a:buFont typeface="Times New Roman" pitchFamily="18" charset="0"/>
              <a:buChar char="‒"/>
              <a:tabLst>
                <a:tab pos="630238" algn="l"/>
              </a:tabLst>
            </a:pPr>
            <a:r>
              <a:rPr lang="ru-RU" sz="1600" dirty="0">
                <a:solidFill>
                  <a:srgbClr val="000009"/>
                </a:solidFill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(</a:t>
            </a:r>
            <a:r>
              <a:rPr lang="ru-RU" sz="1600" dirty="0">
                <a:solidFill>
                  <a:srgbClr val="3E3D2D"/>
                </a:solidFill>
                <a:latin typeface="Times New Roman" pitchFamily="18" charset="0"/>
                <a:cs typeface="Times New Roman" pitchFamily="18" charset="0"/>
              </a:rPr>
              <a:t>утвержден приказом Минобрнауки России от 17 октября 2013 г. № 1155, зарегистрировано в Минюсте России 14 ноября 2013 г., регистрационный № 30384; в редакции приказа Минпросвещения России от 8 ноября 2022 г. № 955, зарегистрировано в Минюсте России 6 февраля 2023 г., регистрационный № 72264</a:t>
            </a:r>
            <a:r>
              <a:rPr lang="ru-RU" sz="1600" dirty="0">
                <a:solidFill>
                  <a:srgbClr val="000009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sz="1600" dirty="0">
              <a:solidFill>
                <a:srgbClr val="3E3D2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lnSpc>
                <a:spcPct val="115000"/>
              </a:lnSpc>
              <a:spcBef>
                <a:spcPct val="20000"/>
              </a:spcBef>
              <a:buClr>
                <a:srgbClr val="94C600"/>
              </a:buClr>
              <a:buSzPct val="100000"/>
              <a:buFont typeface="Times New Roman" pitchFamily="18" charset="0"/>
              <a:buChar char="‒"/>
              <a:tabLst>
                <a:tab pos="630238" algn="l"/>
              </a:tabLst>
            </a:pPr>
            <a:r>
              <a:rPr lang="ru-RU" sz="1600" dirty="0">
                <a:solidFill>
                  <a:srgbClr val="000009"/>
                </a:solidFill>
                <a:latin typeface="Times New Roman" pitchFamily="18" charset="0"/>
                <a:cs typeface="Times New Roman" pitchFamily="18" charset="0"/>
              </a:rPr>
              <a:t>федеральная образовательная программа дошкольного образования (</a:t>
            </a:r>
            <a:r>
              <a:rPr lang="ru-RU" sz="1600" dirty="0">
                <a:solidFill>
                  <a:srgbClr val="3E3D2D"/>
                </a:solidFill>
                <a:latin typeface="Times New Roman" pitchFamily="18" charset="0"/>
                <a:cs typeface="Times New Roman" pitchFamily="18" charset="0"/>
              </a:rPr>
              <a:t>утверждена приказом Минпросвещения России от 25 ноября 2022 г. № 1028, зарегистрировано в Минюсте России 28 декабря 2022 г., регистрационный № 71847</a:t>
            </a:r>
            <a:r>
              <a:rPr lang="ru-RU" sz="1600" dirty="0">
                <a:solidFill>
                  <a:srgbClr val="000009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sz="1600" dirty="0">
              <a:solidFill>
                <a:srgbClr val="3E3D2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lnSpc>
                <a:spcPct val="115000"/>
              </a:lnSpc>
              <a:spcBef>
                <a:spcPct val="20000"/>
              </a:spcBef>
              <a:buClr>
                <a:srgbClr val="94C600"/>
              </a:buClr>
              <a:buSzPct val="100000"/>
              <a:buFont typeface="Times New Roman" pitchFamily="18" charset="0"/>
              <a:buChar char="‒"/>
              <a:tabLst>
                <a:tab pos="630238" algn="l"/>
              </a:tabLst>
            </a:pPr>
            <a:r>
              <a:rPr lang="ru-RU" sz="1600" dirty="0">
                <a:solidFill>
                  <a:srgbClr val="000009"/>
                </a:solidFill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Минпросвещения России от 31 июля 2020 года № 373, зарегистрировано в Минюсте России 31 августа 2020 г., регистрационный № 59599);</a:t>
            </a:r>
            <a:endParaRPr lang="ru-RU" sz="1600" dirty="0">
              <a:solidFill>
                <a:srgbClr val="3E3D2D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lnSpc>
                <a:spcPct val="115000"/>
              </a:lnSpc>
              <a:spcBef>
                <a:spcPts val="463"/>
              </a:spcBef>
              <a:buClr>
                <a:srgbClr val="94C600"/>
              </a:buClr>
              <a:buSzPct val="100000"/>
              <a:buFont typeface="Times New Roman" pitchFamily="18" charset="0"/>
              <a:buChar char="‒"/>
              <a:tabLst>
                <a:tab pos="630238" algn="l"/>
              </a:tabLst>
            </a:pPr>
            <a:r>
              <a:rPr lang="ru-RU" sz="1600" dirty="0">
                <a:solidFill>
                  <a:srgbClr val="000009"/>
                </a:solidFill>
                <a:latin typeface="Times New Roman" pitchFamily="18" charset="0"/>
                <a:cs typeface="Times New Roman" pitchFamily="18" charset="0"/>
              </a:rPr>
              <a:t>Санитарные правила СП 2.4.3648-20 «Санитарно-эпидемиологические требования к организациям воспитания и обучения, отдыха и оздоровления детей и молодёжи (утверждены постановлением Главного государственного санитарного врача Российской Федерации от 28 сентября 2020 г. № 28, зарегистрировано в Минюсте России 18 декабря 2020 г., регистрационный № 61573);</a:t>
            </a:r>
            <a:endParaRPr lang="ru-RU" sz="1600" dirty="0">
              <a:solidFill>
                <a:srgbClr val="3E3D2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954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 txBox="1">
            <a:spLocks/>
          </p:cNvSpPr>
          <p:nvPr/>
        </p:nvSpPr>
        <p:spPr bwMode="auto">
          <a:xfrm>
            <a:off x="683568" y="980728"/>
            <a:ext cx="7524328" cy="5433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73050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088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Times New Roman" pitchFamily="18" charset="0"/>
              <a:buChar char="‒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Закон Республики Татарстан от 22 июля 2013 г. № 68-ЗРТ «Об образовании» (с изменениями на 6 апреля 2023 года);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Times New Roman" pitchFamily="18" charset="0"/>
              <a:buChar char="‒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Закон Республики Татарстан от 8 июля 1992 г. N 1560-XII "О государственных языках Республики Татарстан и других языках в Республике Татарстан" (с изменениями на 6 апреля 2023 года);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15000"/>
              </a:lnSpc>
              <a:spcBef>
                <a:spcPts val="463"/>
              </a:spcBef>
              <a:spcAft>
                <a:spcPts val="0"/>
              </a:spcAft>
              <a:buClr>
                <a:srgbClr val="31B6FD"/>
              </a:buClr>
              <a:buSzPct val="100000"/>
              <a:buFontTx/>
              <a:buChar char="-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Устав МБДОУ «Большеныртинский детский сад «Милэшкэй»;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15000"/>
              </a:lnSpc>
              <a:spcBef>
                <a:spcPts val="463"/>
              </a:spcBef>
              <a:spcAft>
                <a:spcPts val="0"/>
              </a:spcAft>
              <a:buClr>
                <a:srgbClr val="31B6FD"/>
              </a:buClr>
              <a:buSzPct val="100000"/>
              <a:buFontTx/>
              <a:buChar char="-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Программа развития МБДОУ «Большеныртинский детский сад «Милэшкэй»;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463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Times New Roman" pitchFamily="18" charset="0"/>
              <a:buChar char="‒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Муниципальная программа «Развитие образования Сабинского муниципального района Республики Татарстана 2021-2025 годы».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675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477838" y="1268760"/>
            <a:ext cx="8208962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33350" indent="447675" algn="just">
              <a:lnSpc>
                <a:spcPct val="115000"/>
              </a:lnSpc>
            </a:pPr>
            <a:r>
              <a:rPr lang="ru-RU" dirty="0">
                <a:solidFill>
                  <a:srgbClr val="000009"/>
                </a:solidFill>
                <a:latin typeface="Times New Roman" pitchFamily="18" charset="0"/>
                <a:cs typeface="Times New Roman" pitchFamily="18" charset="0"/>
              </a:rPr>
              <a:t>Программа отвечает образовательному запросу социума, обеспечивает развитие личности  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особенностей, в том числе достижение детьми дошкольного возраста уровня развития, необходимого и достаточного для успешного освоения ими образовательных программ начального общего образования, на основе индивидуального подхода к детям дошкольного возраста и специфичных для детей дошкольного возраста видов деятельности.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133350" indent="447675" algn="just">
              <a:lnSpc>
                <a:spcPct val="115000"/>
              </a:lnSpc>
            </a:pPr>
            <a:r>
              <a:rPr lang="ru-RU" alt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В детском саду функционирует 1 разновозрастная  группа.</a:t>
            </a:r>
            <a:endParaRPr lang="ru-RU" altLang="ru-RU" sz="16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640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539750" y="476250"/>
            <a:ext cx="8208963" cy="614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33350" indent="447675" algn="just">
              <a:lnSpc>
                <a:spcPct val="115000"/>
              </a:lnSpc>
            </a:pPr>
            <a:r>
              <a:rPr lang="ru-RU" dirty="0">
                <a:solidFill>
                  <a:srgbClr val="000009"/>
                </a:solidFill>
                <a:latin typeface="Times New Roman" pitchFamily="18" charset="0"/>
                <a:cs typeface="Times New Roman" pitchFamily="18" charset="0"/>
              </a:rPr>
              <a:t>Программа состоит из обязательной части и части, формируемой участниками образовательных отношений. Обе части являются взаимодополняющими и необходимыми с точки зрения реализации требований ФГОС ДО.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133350" indent="447675" algn="just">
              <a:lnSpc>
                <a:spcPct val="115000"/>
              </a:lnSpc>
            </a:pPr>
            <a:r>
              <a:rPr lang="ru-RU" dirty="0">
                <a:solidFill>
                  <a:srgbClr val="000009"/>
                </a:solidFill>
                <a:latin typeface="Times New Roman" pitchFamily="18" charset="0"/>
                <a:cs typeface="Times New Roman" pitchFamily="18" charset="0"/>
              </a:rPr>
              <a:t>Обязательная часть Программы соответствует ФОП ДО и обеспечивает: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133350" indent="447675" algn="just">
              <a:lnSpc>
                <a:spcPct val="115000"/>
              </a:lnSpc>
              <a:buFont typeface="Times New Roman" pitchFamily="18" charset="0"/>
              <a:buChar char="‒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воспитание и развитие ребенка дошкольного возраста как гражданина Российской Федерации, формирование основ его гражданской и культурной идентичности на доступном его возрасту содержании доступными средствами;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133350" indent="447675" algn="just">
              <a:lnSpc>
                <a:spcPct val="115000"/>
              </a:lnSpc>
              <a:buFont typeface="Times New Roman" pitchFamily="18" charset="0"/>
              <a:buChar char="‒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единого ядра содержания дошкольного образования (далее – ДО), ориентированного на приобщение детей к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133350" indent="447675" algn="just">
              <a:lnSpc>
                <a:spcPct val="115000"/>
              </a:lnSpc>
              <a:buFont typeface="Times New Roman" pitchFamily="18" charset="0"/>
              <a:buChar char="‒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создание единого федерального образовательного пространства воспитания и обучения детей от рождения до поступления в начальную школу, обеспечивающего ребенку и его родителям (законным представителям), равные, качественные условия ДО, вне зависимости от места и региона проживания.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481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"/>
          <p:cNvSpPr>
            <a:spLocks noChangeArrowheads="1"/>
          </p:cNvSpPr>
          <p:nvPr/>
        </p:nvSpPr>
        <p:spPr bwMode="auto">
          <a:xfrm>
            <a:off x="611188" y="1071563"/>
            <a:ext cx="8064500" cy="5097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33350" indent="449263" algn="just">
              <a:lnSpc>
                <a:spcPct val="115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marL="133350" indent="449263" algn="just">
              <a:lnSpc>
                <a:spcPct val="115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Учитывая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содержание пункта 1 статьи 64 Федерального закона «Об образовании в Российской Федерации» и  пункта 1 раздела 1 ФОП ДО,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целями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Программы являются разностороннее развитие детей дошкольного возраста с учетом их возрастных и индивидуальных особенностей, в том числе достижение детьми дошкольного возраста уровня развития, необходимого и достаточного для успешного освоения ими образовательных программ начального общего образования, на основе индивидуального подхода к детям дошкольного возраста и специфичных для детей дошкольного возраста видов деятельности на основе духовно-нравственных ценностей российского народа, исторических и национально-культурных традиций.</a:t>
            </a:r>
          </a:p>
          <a:p>
            <a:pPr marL="133350" indent="449263" algn="just">
              <a:lnSpc>
                <a:spcPct val="115000"/>
              </a:lnSpc>
            </a:pPr>
            <a:endParaRPr lang="ru-RU" altLang="ru-RU" sz="20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838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571480"/>
            <a:ext cx="2317936" cy="928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Федеральная программа построена на следующих принципах, установленных ФГОС ДО</a:t>
            </a:r>
            <a:endParaRPr lang="ru-RU" sz="1400" smtClean="0">
              <a:solidFill>
                <a:srgbClr val="7030A0"/>
              </a:solidFill>
              <a:latin typeface="Candara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72198" y="785794"/>
            <a:ext cx="2214578" cy="25717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srgbClr val="C6E7FC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- содействие и сотрудничество детей и родителей (законных представителей), совершеннолетних членов семьи, принимающих участие в воспитании детей младенческого, раннего и дошкольного возрастов, а также педагогических работников </a:t>
            </a:r>
            <a:endParaRPr lang="ru-RU" sz="12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0100" y="3571876"/>
            <a:ext cx="2143140" cy="25717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srgbClr val="C6E7FC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- признание ребёнка полноценным участником (субъектом) образовательных отношений;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srgbClr val="C6E7FC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- поддержка инициативы детей в различных видах деятельности;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srgbClr val="C6E7FC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- сотрудничество ДОО с семьей;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00430" y="3571876"/>
            <a:ext cx="2286016" cy="25717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srgbClr val="C6E7FC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- приобщение детей к социокультурным нормам, традициям семьи, общества и государства;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srgbClr val="C6E7FC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- формирование познавательных интересов и познавательных действий ребенка в различных видах деятельности</a:t>
            </a:r>
            <a:endParaRPr lang="ru-RU" sz="1200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72198" y="3571876"/>
            <a:ext cx="2214578" cy="25717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srgbClr val="C6E7FC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- 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srgbClr val="C6E7FC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- учет этнокультурной ситуации развития детей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00430" y="785794"/>
            <a:ext cx="2214578" cy="25717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srgbClr val="C6E7FC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-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</a:t>
            </a:r>
            <a:endParaRPr lang="ru-RU" sz="1200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71538" y="1500174"/>
            <a:ext cx="2071702" cy="17859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srgbClr val="C6E7FC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- полноценное проживание ребенком всех этапов детства (младенческого, раннего и дошкольного возраста), обогащение (амплификация) детского развития</a:t>
            </a:r>
            <a:endParaRPr lang="ru-RU" sz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81067"/>
      </p:ext>
    </p:extLst>
  </p:cSld>
  <p:clrMapOvr>
    <a:masterClrMapping/>
  </p:clrMapOvr>
  <p:transition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548680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МБДОУ  «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Большеныртинский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детский сад  «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Милэшкэй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Сабинского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 района РТ» разработана на основе: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700808"/>
            <a:ext cx="8496944" cy="361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lvl="0" indent="0" algn="just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E0B602"/>
              </a:buClr>
              <a:buSzPct val="80000"/>
              <a:buNone/>
            </a:pPr>
            <a:endParaRPr lang="ru-RU" sz="2200" b="1" kern="0" dirty="0" smtClean="0">
              <a:solidFill>
                <a:srgbClr val="002060"/>
              </a:solidFill>
              <a:latin typeface="Times New Roman" pitchFamily="18" charset="0"/>
              <a:ea typeface="Verdana"/>
              <a:cs typeface="Times New Roman" pitchFamily="18" charset="0"/>
            </a:endParaRPr>
          </a:p>
          <a:p>
            <a:pPr marL="184150" lvl="0" indent="0" algn="just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E0B602"/>
              </a:buClr>
              <a:buSzPct val="80000"/>
              <a:buNone/>
            </a:pPr>
            <a:r>
              <a:rPr lang="ru-RU" sz="2200" b="1" kern="0" dirty="0" smtClean="0">
                <a:solidFill>
                  <a:srgbClr val="002060"/>
                </a:solidFill>
                <a:latin typeface="Times New Roman" pitchFamily="18" charset="0"/>
                <a:ea typeface="Verdana"/>
                <a:cs typeface="Times New Roman" pitchFamily="18" charset="0"/>
              </a:rPr>
              <a:t>«Основной образовательной программы дошкольного образования»</a:t>
            </a:r>
            <a:r>
              <a:rPr lang="ru-RU" sz="2200" kern="0" dirty="0" smtClean="0">
                <a:solidFill>
                  <a:srgbClr val="002060"/>
                </a:solidFill>
                <a:latin typeface="Times New Roman" pitchFamily="18" charset="0"/>
                <a:ea typeface="Verdana"/>
                <a:cs typeface="Times New Roman" pitchFamily="18" charset="0"/>
              </a:rPr>
              <a:t> </a:t>
            </a:r>
            <a:r>
              <a:rPr lang="ru-RU" sz="2200" b="1" kern="0" dirty="0" smtClean="0">
                <a:solidFill>
                  <a:srgbClr val="002060"/>
                </a:solidFill>
                <a:latin typeface="Times New Roman" pitchFamily="18" charset="0"/>
                <a:ea typeface="Verdana"/>
                <a:cs typeface="Times New Roman" pitchFamily="18" charset="0"/>
              </a:rPr>
              <a:t>«От рождения до школы»</a:t>
            </a:r>
            <a:r>
              <a:rPr lang="ru-RU" sz="2200" kern="0" dirty="0" smtClean="0">
                <a:solidFill>
                  <a:srgbClr val="002060"/>
                </a:solidFill>
                <a:latin typeface="Times New Roman" pitchFamily="18" charset="0"/>
                <a:ea typeface="Verdana"/>
                <a:cs typeface="Times New Roman" pitchFamily="18" charset="0"/>
              </a:rPr>
              <a:t> под редакцией Н.Е. </a:t>
            </a:r>
            <a:r>
              <a:rPr lang="ru-RU" sz="2200" kern="0" dirty="0" err="1" smtClean="0">
                <a:solidFill>
                  <a:srgbClr val="002060"/>
                </a:solidFill>
                <a:latin typeface="Times New Roman" pitchFamily="18" charset="0"/>
                <a:ea typeface="Verdana"/>
                <a:cs typeface="Times New Roman" pitchFamily="18" charset="0"/>
              </a:rPr>
              <a:t>Вераксы</a:t>
            </a:r>
            <a:r>
              <a:rPr lang="ru-RU" sz="2200" kern="0" dirty="0" smtClean="0">
                <a:solidFill>
                  <a:srgbClr val="002060"/>
                </a:solidFill>
                <a:latin typeface="Times New Roman" pitchFamily="18" charset="0"/>
                <a:ea typeface="Verdana"/>
                <a:cs typeface="Times New Roman" pitchFamily="18" charset="0"/>
              </a:rPr>
              <a:t>, Т.С. Комаровой, М.А. Васильевой. М,2016г. </a:t>
            </a:r>
          </a:p>
          <a:p>
            <a:pPr marL="184150" lvl="0" indent="0" algn="just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E0B602"/>
              </a:buClr>
              <a:buSzPct val="80000"/>
              <a:buNone/>
            </a:pPr>
            <a:r>
              <a:rPr lang="ru-RU" sz="2200" b="1" kern="0" dirty="0" smtClean="0">
                <a:solidFill>
                  <a:srgbClr val="002060"/>
                </a:solidFill>
                <a:latin typeface="Times New Roman" pitchFamily="18" charset="0"/>
                <a:ea typeface="Verdana"/>
                <a:cs typeface="Times New Roman" pitchFamily="18" charset="0"/>
              </a:rPr>
              <a:t>  и парциальных программ:</a:t>
            </a:r>
          </a:p>
          <a:p>
            <a:pPr marL="457200" lvl="0" indent="-273050" algn="just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E0B602"/>
              </a:buClr>
              <a:buSzPct val="80000"/>
              <a:buFont typeface="Wingdings" pitchFamily="2" charset="2"/>
              <a:buChar char="v"/>
            </a:pPr>
            <a:r>
              <a:rPr lang="ru-RU" sz="2200" kern="0" dirty="0" smtClean="0">
                <a:solidFill>
                  <a:srgbClr val="002060"/>
                </a:solidFill>
                <a:latin typeface="Times New Roman" pitchFamily="18" charset="0"/>
                <a:ea typeface="Verdana"/>
                <a:cs typeface="Times New Roman" pitchFamily="18" charset="0"/>
              </a:rPr>
              <a:t>«Основы безопасности детей дошкольного возраста» </a:t>
            </a:r>
            <a:r>
              <a:rPr lang="ru-RU" sz="2200" kern="0" dirty="0" err="1" smtClean="0">
                <a:solidFill>
                  <a:srgbClr val="002060"/>
                </a:solidFill>
                <a:latin typeface="Times New Roman" pitchFamily="18" charset="0"/>
                <a:ea typeface="Verdana"/>
                <a:cs typeface="Times New Roman" pitchFamily="18" charset="0"/>
              </a:rPr>
              <a:t>Р.Б.Стеркина</a:t>
            </a:r>
            <a:r>
              <a:rPr lang="ru-RU" sz="2200" kern="0" dirty="0" smtClean="0">
                <a:solidFill>
                  <a:srgbClr val="002060"/>
                </a:solidFill>
                <a:latin typeface="Times New Roman" pitchFamily="18" charset="0"/>
                <a:ea typeface="Verdana"/>
                <a:cs typeface="Times New Roman" pitchFamily="18" charset="0"/>
              </a:rPr>
              <a:t>, О.Л.Князева и Н.Н.Авдеева </a:t>
            </a:r>
          </a:p>
          <a:p>
            <a:pPr marL="457200" lvl="0" indent="-273050" algn="just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E0B602"/>
              </a:buClr>
              <a:buSzPct val="80000"/>
            </a:pPr>
            <a:r>
              <a:rPr lang="ru-RU" sz="2200" b="1" kern="0" dirty="0" smtClean="0">
                <a:solidFill>
                  <a:srgbClr val="002060"/>
                </a:solidFill>
                <a:latin typeface="Times New Roman" pitchFamily="18" charset="0"/>
                <a:ea typeface="Verdana"/>
                <a:cs typeface="Times New Roman" pitchFamily="18" charset="0"/>
              </a:rPr>
              <a:t>  УМК:</a:t>
            </a:r>
          </a:p>
          <a:p>
            <a:pP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«Изучаем русский язык» С.М.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Гаффаровой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телд</a:t>
            </a:r>
            <a:r>
              <a:rPr lang="tt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 сөйләшәбез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Ф.В. Ха</a:t>
            </a:r>
            <a:r>
              <a:rPr lang="tt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зратовой</a:t>
            </a:r>
          </a:p>
          <a:p>
            <a:pP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телд</a:t>
            </a:r>
            <a:r>
              <a:rPr lang="tt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 сөйләшәбез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З.М. </a:t>
            </a:r>
            <a:r>
              <a:rPr lang="tt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Зариповой</a:t>
            </a:r>
          </a:p>
          <a:p>
            <a:pP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</a:t>
            </a:r>
            <a:r>
              <a:rPr lang="tt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әктәпкәчә яшьтәгеләр әлифбасы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t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Р.К.Шаеховой и др.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100</TotalTime>
  <Words>1534</Words>
  <Application>Microsoft Office PowerPoint</Application>
  <PresentationFormat>Экран (4:3)</PresentationFormat>
  <Paragraphs>148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Поток</vt:lpstr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НЕКРОНОМИКОН</dc:creator>
  <cp:lastModifiedBy>Пользователь Windows</cp:lastModifiedBy>
  <cp:revision>15</cp:revision>
  <dcterms:created xsi:type="dcterms:W3CDTF">2020-02-21T14:00:19Z</dcterms:created>
  <dcterms:modified xsi:type="dcterms:W3CDTF">2025-10-07T06:11:40Z</dcterms:modified>
</cp:coreProperties>
</file>